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42" r:id="rId3"/>
    <p:sldId id="326" r:id="rId4"/>
    <p:sldId id="341" r:id="rId5"/>
    <p:sldId id="328" r:id="rId6"/>
    <p:sldId id="313" r:id="rId7"/>
    <p:sldId id="336" r:id="rId8"/>
    <p:sldId id="337" r:id="rId9"/>
    <p:sldId id="338" r:id="rId10"/>
    <p:sldId id="324" r:id="rId11"/>
    <p:sldId id="323" r:id="rId12"/>
    <p:sldId id="310" r:id="rId13"/>
    <p:sldId id="311" r:id="rId14"/>
    <p:sldId id="334" r:id="rId15"/>
    <p:sldId id="257" r:id="rId16"/>
    <p:sldId id="314" r:id="rId17"/>
    <p:sldId id="340" r:id="rId18"/>
    <p:sldId id="320" r:id="rId19"/>
    <p:sldId id="321" r:id="rId20"/>
    <p:sldId id="325" r:id="rId21"/>
    <p:sldId id="283" r:id="rId22"/>
    <p:sldId id="284" r:id="rId23"/>
    <p:sldId id="291" r:id="rId24"/>
    <p:sldId id="292" r:id="rId25"/>
    <p:sldId id="288" r:id="rId26"/>
    <p:sldId id="306" r:id="rId27"/>
    <p:sldId id="318" r:id="rId28"/>
    <p:sldId id="319" r:id="rId29"/>
    <p:sldId id="308" r:id="rId30"/>
    <p:sldId id="330" r:id="rId31"/>
    <p:sldId id="331" r:id="rId32"/>
    <p:sldId id="309" r:id="rId33"/>
    <p:sldId id="332" r:id="rId34"/>
    <p:sldId id="335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7402D3-009A-4FE6-97AD-F24875DB452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8924CBA-FE46-4A9F-B88B-3AFADCFF6F04}">
      <dgm:prSet/>
      <dgm:spPr/>
      <dgm:t>
        <a:bodyPr/>
        <a:lstStyle/>
        <a:p>
          <a:r>
            <a:rPr lang="en-IN" b="0" i="0"/>
            <a:t>Aditya Kumar Singh</a:t>
          </a:r>
          <a:endParaRPr lang="en-US"/>
        </a:p>
      </dgm:t>
    </dgm:pt>
    <dgm:pt modelId="{33D9222C-3CC7-4869-A851-8D377AD2D8B0}" type="parTrans" cxnId="{5324A17B-B4F7-47E6-8D46-3CA3138E33A9}">
      <dgm:prSet/>
      <dgm:spPr/>
      <dgm:t>
        <a:bodyPr/>
        <a:lstStyle/>
        <a:p>
          <a:endParaRPr lang="en-US"/>
        </a:p>
      </dgm:t>
    </dgm:pt>
    <dgm:pt modelId="{21B25E98-F314-45C3-9553-149BEFBF8FD2}" type="sibTrans" cxnId="{5324A17B-B4F7-47E6-8D46-3CA3138E33A9}">
      <dgm:prSet/>
      <dgm:spPr/>
      <dgm:t>
        <a:bodyPr/>
        <a:lstStyle/>
        <a:p>
          <a:endParaRPr lang="en-US"/>
        </a:p>
      </dgm:t>
    </dgm:pt>
    <dgm:pt modelId="{300C4645-F1DF-4DF2-A52C-954142E9A885}">
      <dgm:prSet/>
      <dgm:spPr/>
      <dgm:t>
        <a:bodyPr/>
        <a:lstStyle/>
        <a:p>
          <a:r>
            <a:rPr lang="en-IN" b="0" i="0"/>
            <a:t>Aryan Rajput</a:t>
          </a:r>
          <a:endParaRPr lang="en-US"/>
        </a:p>
      </dgm:t>
    </dgm:pt>
    <dgm:pt modelId="{6239F6F1-386A-4A82-A580-8A2C8C1FA517}" type="parTrans" cxnId="{A15F775D-E54E-4D84-98CF-53C209966804}">
      <dgm:prSet/>
      <dgm:spPr/>
      <dgm:t>
        <a:bodyPr/>
        <a:lstStyle/>
        <a:p>
          <a:endParaRPr lang="en-US"/>
        </a:p>
      </dgm:t>
    </dgm:pt>
    <dgm:pt modelId="{D7033E53-1FFD-415F-AE52-F364B4E4C3CE}" type="sibTrans" cxnId="{A15F775D-E54E-4D84-98CF-53C209966804}">
      <dgm:prSet/>
      <dgm:spPr/>
      <dgm:t>
        <a:bodyPr/>
        <a:lstStyle/>
        <a:p>
          <a:endParaRPr lang="en-US"/>
        </a:p>
      </dgm:t>
    </dgm:pt>
    <dgm:pt modelId="{2604D8E1-5CC6-4836-BD94-F7893A6467BC}">
      <dgm:prSet/>
      <dgm:spPr/>
      <dgm:t>
        <a:bodyPr/>
        <a:lstStyle/>
        <a:p>
          <a:r>
            <a:rPr lang="en-IN" b="0" i="0"/>
            <a:t>Javed Mohammed</a:t>
          </a:r>
          <a:endParaRPr lang="en-US"/>
        </a:p>
      </dgm:t>
    </dgm:pt>
    <dgm:pt modelId="{631B05AB-A90C-4AE7-9B68-AA29B622F7DD}" type="parTrans" cxnId="{CD2CF0C5-98F0-4C0B-BD38-396DD308B4FE}">
      <dgm:prSet/>
      <dgm:spPr/>
      <dgm:t>
        <a:bodyPr/>
        <a:lstStyle/>
        <a:p>
          <a:endParaRPr lang="en-US"/>
        </a:p>
      </dgm:t>
    </dgm:pt>
    <dgm:pt modelId="{CBF09381-ADD3-4A39-B194-9E522BB42BC0}" type="sibTrans" cxnId="{CD2CF0C5-98F0-4C0B-BD38-396DD308B4FE}">
      <dgm:prSet/>
      <dgm:spPr/>
      <dgm:t>
        <a:bodyPr/>
        <a:lstStyle/>
        <a:p>
          <a:endParaRPr lang="en-US"/>
        </a:p>
      </dgm:t>
    </dgm:pt>
    <dgm:pt modelId="{DE2FC61E-9CAD-442B-B947-A44D767EB975}">
      <dgm:prSet/>
      <dgm:spPr/>
      <dgm:t>
        <a:bodyPr/>
        <a:lstStyle/>
        <a:p>
          <a:r>
            <a:rPr lang="en-IN" b="0" i="0"/>
            <a:t>Priyanka Ashok Sujgure</a:t>
          </a:r>
          <a:endParaRPr lang="en-US"/>
        </a:p>
      </dgm:t>
    </dgm:pt>
    <dgm:pt modelId="{90F80747-5C15-47E1-967E-1AE432C66AB5}" type="parTrans" cxnId="{DABFC5B3-6CB4-4D5B-B016-F5900C19DBBD}">
      <dgm:prSet/>
      <dgm:spPr/>
      <dgm:t>
        <a:bodyPr/>
        <a:lstStyle/>
        <a:p>
          <a:endParaRPr lang="en-US"/>
        </a:p>
      </dgm:t>
    </dgm:pt>
    <dgm:pt modelId="{3BCDF9CB-0E21-4464-9762-03C25C66C69A}" type="sibTrans" cxnId="{DABFC5B3-6CB4-4D5B-B016-F5900C19DBBD}">
      <dgm:prSet/>
      <dgm:spPr/>
      <dgm:t>
        <a:bodyPr/>
        <a:lstStyle/>
        <a:p>
          <a:endParaRPr lang="en-US"/>
        </a:p>
      </dgm:t>
    </dgm:pt>
    <dgm:pt modelId="{50608A89-58BC-4623-A9F3-7542667C1B48}" type="pres">
      <dgm:prSet presAssocID="{D07402D3-009A-4FE6-97AD-F24875DB452A}" presName="vert0" presStyleCnt="0">
        <dgm:presLayoutVars>
          <dgm:dir/>
          <dgm:animOne val="branch"/>
          <dgm:animLvl val="lvl"/>
        </dgm:presLayoutVars>
      </dgm:prSet>
      <dgm:spPr/>
    </dgm:pt>
    <dgm:pt modelId="{A05A79D3-0517-48AC-98CD-362AD0510AF4}" type="pres">
      <dgm:prSet presAssocID="{18924CBA-FE46-4A9F-B88B-3AFADCFF6F04}" presName="thickLine" presStyleLbl="alignNode1" presStyleIdx="0" presStyleCnt="4"/>
      <dgm:spPr/>
    </dgm:pt>
    <dgm:pt modelId="{0E3701AC-2019-47CC-B10D-25ED21AAB679}" type="pres">
      <dgm:prSet presAssocID="{18924CBA-FE46-4A9F-B88B-3AFADCFF6F04}" presName="horz1" presStyleCnt="0"/>
      <dgm:spPr/>
    </dgm:pt>
    <dgm:pt modelId="{8A16AEEB-09FC-4722-AE3A-64B1493B15A8}" type="pres">
      <dgm:prSet presAssocID="{18924CBA-FE46-4A9F-B88B-3AFADCFF6F04}" presName="tx1" presStyleLbl="revTx" presStyleIdx="0" presStyleCnt="4"/>
      <dgm:spPr/>
    </dgm:pt>
    <dgm:pt modelId="{86DAFEE6-CC18-407E-BFC5-884E666050D8}" type="pres">
      <dgm:prSet presAssocID="{18924CBA-FE46-4A9F-B88B-3AFADCFF6F04}" presName="vert1" presStyleCnt="0"/>
      <dgm:spPr/>
    </dgm:pt>
    <dgm:pt modelId="{5A2CB22F-9D00-4FFF-A49F-48A6B0FF0AAE}" type="pres">
      <dgm:prSet presAssocID="{300C4645-F1DF-4DF2-A52C-954142E9A885}" presName="thickLine" presStyleLbl="alignNode1" presStyleIdx="1" presStyleCnt="4"/>
      <dgm:spPr/>
    </dgm:pt>
    <dgm:pt modelId="{3AEEB8CE-FA06-408D-B7DB-BF5CFB764415}" type="pres">
      <dgm:prSet presAssocID="{300C4645-F1DF-4DF2-A52C-954142E9A885}" presName="horz1" presStyleCnt="0"/>
      <dgm:spPr/>
    </dgm:pt>
    <dgm:pt modelId="{CA7361CC-FDC3-46EF-B61D-9EE4D8A9E227}" type="pres">
      <dgm:prSet presAssocID="{300C4645-F1DF-4DF2-A52C-954142E9A885}" presName="tx1" presStyleLbl="revTx" presStyleIdx="1" presStyleCnt="4"/>
      <dgm:spPr/>
    </dgm:pt>
    <dgm:pt modelId="{4B857976-8A4D-4FAF-B3C0-728B2FF4C1BD}" type="pres">
      <dgm:prSet presAssocID="{300C4645-F1DF-4DF2-A52C-954142E9A885}" presName="vert1" presStyleCnt="0"/>
      <dgm:spPr/>
    </dgm:pt>
    <dgm:pt modelId="{494F2CA2-AEC7-4C55-BB3F-592E4D96C155}" type="pres">
      <dgm:prSet presAssocID="{2604D8E1-5CC6-4836-BD94-F7893A6467BC}" presName="thickLine" presStyleLbl="alignNode1" presStyleIdx="2" presStyleCnt="4"/>
      <dgm:spPr/>
    </dgm:pt>
    <dgm:pt modelId="{AED3FB6A-7996-4D56-B825-6868C6FCE350}" type="pres">
      <dgm:prSet presAssocID="{2604D8E1-5CC6-4836-BD94-F7893A6467BC}" presName="horz1" presStyleCnt="0"/>
      <dgm:spPr/>
    </dgm:pt>
    <dgm:pt modelId="{10357919-3AE9-4352-8FC9-793EDB3478E7}" type="pres">
      <dgm:prSet presAssocID="{2604D8E1-5CC6-4836-BD94-F7893A6467BC}" presName="tx1" presStyleLbl="revTx" presStyleIdx="2" presStyleCnt="4"/>
      <dgm:spPr/>
    </dgm:pt>
    <dgm:pt modelId="{D58A00EE-9A8C-41F3-9CD9-B3A4A753549E}" type="pres">
      <dgm:prSet presAssocID="{2604D8E1-5CC6-4836-BD94-F7893A6467BC}" presName="vert1" presStyleCnt="0"/>
      <dgm:spPr/>
    </dgm:pt>
    <dgm:pt modelId="{AFEBD86D-DB8F-46D4-BF07-714C08EBE057}" type="pres">
      <dgm:prSet presAssocID="{DE2FC61E-9CAD-442B-B947-A44D767EB975}" presName="thickLine" presStyleLbl="alignNode1" presStyleIdx="3" presStyleCnt="4"/>
      <dgm:spPr/>
    </dgm:pt>
    <dgm:pt modelId="{2D0EA467-6ADE-45B7-9836-B2D433369E7E}" type="pres">
      <dgm:prSet presAssocID="{DE2FC61E-9CAD-442B-B947-A44D767EB975}" presName="horz1" presStyleCnt="0"/>
      <dgm:spPr/>
    </dgm:pt>
    <dgm:pt modelId="{1846F7AF-07EA-468E-8240-CDA7BBEB5080}" type="pres">
      <dgm:prSet presAssocID="{DE2FC61E-9CAD-442B-B947-A44D767EB975}" presName="tx1" presStyleLbl="revTx" presStyleIdx="3" presStyleCnt="4"/>
      <dgm:spPr/>
    </dgm:pt>
    <dgm:pt modelId="{D18E3EEF-BE41-41A7-95F5-5674DD809ADD}" type="pres">
      <dgm:prSet presAssocID="{DE2FC61E-9CAD-442B-B947-A44D767EB975}" presName="vert1" presStyleCnt="0"/>
      <dgm:spPr/>
    </dgm:pt>
  </dgm:ptLst>
  <dgm:cxnLst>
    <dgm:cxn modelId="{A15F775D-E54E-4D84-98CF-53C209966804}" srcId="{D07402D3-009A-4FE6-97AD-F24875DB452A}" destId="{300C4645-F1DF-4DF2-A52C-954142E9A885}" srcOrd="1" destOrd="0" parTransId="{6239F6F1-386A-4A82-A580-8A2C8C1FA517}" sibTransId="{D7033E53-1FFD-415F-AE52-F364B4E4C3CE}"/>
    <dgm:cxn modelId="{91D11042-A642-41E7-9F02-69E9AB79CC31}" type="presOf" srcId="{2604D8E1-5CC6-4836-BD94-F7893A6467BC}" destId="{10357919-3AE9-4352-8FC9-793EDB3478E7}" srcOrd="0" destOrd="0" presId="urn:microsoft.com/office/officeart/2008/layout/LinedList"/>
    <dgm:cxn modelId="{FA689D46-48D6-4918-ADFF-0E02B17D5AE2}" type="presOf" srcId="{DE2FC61E-9CAD-442B-B947-A44D767EB975}" destId="{1846F7AF-07EA-468E-8240-CDA7BBEB5080}" srcOrd="0" destOrd="0" presId="urn:microsoft.com/office/officeart/2008/layout/LinedList"/>
    <dgm:cxn modelId="{5324A17B-B4F7-47E6-8D46-3CA3138E33A9}" srcId="{D07402D3-009A-4FE6-97AD-F24875DB452A}" destId="{18924CBA-FE46-4A9F-B88B-3AFADCFF6F04}" srcOrd="0" destOrd="0" parTransId="{33D9222C-3CC7-4869-A851-8D377AD2D8B0}" sibTransId="{21B25E98-F314-45C3-9553-149BEFBF8FD2}"/>
    <dgm:cxn modelId="{6B718493-63DE-4918-A9C2-D054AD3403EB}" type="presOf" srcId="{18924CBA-FE46-4A9F-B88B-3AFADCFF6F04}" destId="{8A16AEEB-09FC-4722-AE3A-64B1493B15A8}" srcOrd="0" destOrd="0" presId="urn:microsoft.com/office/officeart/2008/layout/LinedList"/>
    <dgm:cxn modelId="{DABFC5B3-6CB4-4D5B-B016-F5900C19DBBD}" srcId="{D07402D3-009A-4FE6-97AD-F24875DB452A}" destId="{DE2FC61E-9CAD-442B-B947-A44D767EB975}" srcOrd="3" destOrd="0" parTransId="{90F80747-5C15-47E1-967E-1AE432C66AB5}" sibTransId="{3BCDF9CB-0E21-4464-9762-03C25C66C69A}"/>
    <dgm:cxn modelId="{CD2CF0C5-98F0-4C0B-BD38-396DD308B4FE}" srcId="{D07402D3-009A-4FE6-97AD-F24875DB452A}" destId="{2604D8E1-5CC6-4836-BD94-F7893A6467BC}" srcOrd="2" destOrd="0" parTransId="{631B05AB-A90C-4AE7-9B68-AA29B622F7DD}" sibTransId="{CBF09381-ADD3-4A39-B194-9E522BB42BC0}"/>
    <dgm:cxn modelId="{E5E205CA-FA82-43E6-8738-A7037E1A5F28}" type="presOf" srcId="{D07402D3-009A-4FE6-97AD-F24875DB452A}" destId="{50608A89-58BC-4623-A9F3-7542667C1B48}" srcOrd="0" destOrd="0" presId="urn:microsoft.com/office/officeart/2008/layout/LinedList"/>
    <dgm:cxn modelId="{64133BCB-47F9-442E-BD10-F6B7FF1BF11D}" type="presOf" srcId="{300C4645-F1DF-4DF2-A52C-954142E9A885}" destId="{CA7361CC-FDC3-46EF-B61D-9EE4D8A9E227}" srcOrd="0" destOrd="0" presId="urn:microsoft.com/office/officeart/2008/layout/LinedList"/>
    <dgm:cxn modelId="{A637D4E7-AD6D-4147-B44C-5B9E5B12C6F9}" type="presParOf" srcId="{50608A89-58BC-4623-A9F3-7542667C1B48}" destId="{A05A79D3-0517-48AC-98CD-362AD0510AF4}" srcOrd="0" destOrd="0" presId="urn:microsoft.com/office/officeart/2008/layout/LinedList"/>
    <dgm:cxn modelId="{9FBFD7AD-6D20-4886-8FB1-8AA0018B3E4A}" type="presParOf" srcId="{50608A89-58BC-4623-A9F3-7542667C1B48}" destId="{0E3701AC-2019-47CC-B10D-25ED21AAB679}" srcOrd="1" destOrd="0" presId="urn:microsoft.com/office/officeart/2008/layout/LinedList"/>
    <dgm:cxn modelId="{123B2112-587E-4BC3-B575-969CD4B8256A}" type="presParOf" srcId="{0E3701AC-2019-47CC-B10D-25ED21AAB679}" destId="{8A16AEEB-09FC-4722-AE3A-64B1493B15A8}" srcOrd="0" destOrd="0" presId="urn:microsoft.com/office/officeart/2008/layout/LinedList"/>
    <dgm:cxn modelId="{8438E68C-1AF5-495A-A52D-54D369F4737A}" type="presParOf" srcId="{0E3701AC-2019-47CC-B10D-25ED21AAB679}" destId="{86DAFEE6-CC18-407E-BFC5-884E666050D8}" srcOrd="1" destOrd="0" presId="urn:microsoft.com/office/officeart/2008/layout/LinedList"/>
    <dgm:cxn modelId="{D69FCC74-CCFE-40E5-B9B0-54350D640F3B}" type="presParOf" srcId="{50608A89-58BC-4623-A9F3-7542667C1B48}" destId="{5A2CB22F-9D00-4FFF-A49F-48A6B0FF0AAE}" srcOrd="2" destOrd="0" presId="urn:microsoft.com/office/officeart/2008/layout/LinedList"/>
    <dgm:cxn modelId="{7B066BC0-8626-4735-8067-A41802BC4973}" type="presParOf" srcId="{50608A89-58BC-4623-A9F3-7542667C1B48}" destId="{3AEEB8CE-FA06-408D-B7DB-BF5CFB764415}" srcOrd="3" destOrd="0" presId="urn:microsoft.com/office/officeart/2008/layout/LinedList"/>
    <dgm:cxn modelId="{8180B04E-6E64-425B-957B-E37FEBA91C0A}" type="presParOf" srcId="{3AEEB8CE-FA06-408D-B7DB-BF5CFB764415}" destId="{CA7361CC-FDC3-46EF-B61D-9EE4D8A9E227}" srcOrd="0" destOrd="0" presId="urn:microsoft.com/office/officeart/2008/layout/LinedList"/>
    <dgm:cxn modelId="{C490947C-11A6-4AB9-8B84-4B818238504B}" type="presParOf" srcId="{3AEEB8CE-FA06-408D-B7DB-BF5CFB764415}" destId="{4B857976-8A4D-4FAF-B3C0-728B2FF4C1BD}" srcOrd="1" destOrd="0" presId="urn:microsoft.com/office/officeart/2008/layout/LinedList"/>
    <dgm:cxn modelId="{DE7561DC-E5BD-4812-9F25-F5A80A626F2E}" type="presParOf" srcId="{50608A89-58BC-4623-A9F3-7542667C1B48}" destId="{494F2CA2-AEC7-4C55-BB3F-592E4D96C155}" srcOrd="4" destOrd="0" presId="urn:microsoft.com/office/officeart/2008/layout/LinedList"/>
    <dgm:cxn modelId="{CA6E3B57-D49C-44E3-957E-76EDD7F7EAEB}" type="presParOf" srcId="{50608A89-58BC-4623-A9F3-7542667C1B48}" destId="{AED3FB6A-7996-4D56-B825-6868C6FCE350}" srcOrd="5" destOrd="0" presId="urn:microsoft.com/office/officeart/2008/layout/LinedList"/>
    <dgm:cxn modelId="{71C22836-FAF7-4145-9C34-101704ECCB13}" type="presParOf" srcId="{AED3FB6A-7996-4D56-B825-6868C6FCE350}" destId="{10357919-3AE9-4352-8FC9-793EDB3478E7}" srcOrd="0" destOrd="0" presId="urn:microsoft.com/office/officeart/2008/layout/LinedList"/>
    <dgm:cxn modelId="{0DA2F76B-B84E-4944-ABC5-799CCC411233}" type="presParOf" srcId="{AED3FB6A-7996-4D56-B825-6868C6FCE350}" destId="{D58A00EE-9A8C-41F3-9CD9-B3A4A753549E}" srcOrd="1" destOrd="0" presId="urn:microsoft.com/office/officeart/2008/layout/LinedList"/>
    <dgm:cxn modelId="{AD88CDFD-0F81-46B9-99E4-12D64AA9CFEB}" type="presParOf" srcId="{50608A89-58BC-4623-A9F3-7542667C1B48}" destId="{AFEBD86D-DB8F-46D4-BF07-714C08EBE057}" srcOrd="6" destOrd="0" presId="urn:microsoft.com/office/officeart/2008/layout/LinedList"/>
    <dgm:cxn modelId="{8A91CA40-1219-4E06-A0C6-8DF542975543}" type="presParOf" srcId="{50608A89-58BC-4623-A9F3-7542667C1B48}" destId="{2D0EA467-6ADE-45B7-9836-B2D433369E7E}" srcOrd="7" destOrd="0" presId="urn:microsoft.com/office/officeart/2008/layout/LinedList"/>
    <dgm:cxn modelId="{5BF26AAE-F252-491D-9A4A-FC0BD184FA4E}" type="presParOf" srcId="{2D0EA467-6ADE-45B7-9836-B2D433369E7E}" destId="{1846F7AF-07EA-468E-8240-CDA7BBEB5080}" srcOrd="0" destOrd="0" presId="urn:microsoft.com/office/officeart/2008/layout/LinedList"/>
    <dgm:cxn modelId="{B417AB9C-9211-4DEE-A63B-CDD9AC092535}" type="presParOf" srcId="{2D0EA467-6ADE-45B7-9836-B2D433369E7E}" destId="{D18E3EEF-BE41-41A7-95F5-5674DD809A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64053A-8F52-490B-B60E-E5B3D123BD9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36481E-83E7-4E02-B820-CEF6AB8503B9}">
      <dgm:prSet/>
      <dgm:spPr/>
      <dgm:t>
        <a:bodyPr/>
        <a:lstStyle/>
        <a:p>
          <a:r>
            <a:rPr lang="en-US" dirty="0"/>
            <a:t>•Analyzing trends in each specific entertainment domain.</a:t>
          </a:r>
        </a:p>
      </dgm:t>
    </dgm:pt>
    <dgm:pt modelId="{66D689D9-E000-4114-9CF6-61E156485B3E}" type="parTrans" cxnId="{8A705D86-1686-4F91-8B72-2C9AD4E8556B}">
      <dgm:prSet/>
      <dgm:spPr/>
      <dgm:t>
        <a:bodyPr/>
        <a:lstStyle/>
        <a:p>
          <a:endParaRPr lang="en-US"/>
        </a:p>
      </dgm:t>
    </dgm:pt>
    <dgm:pt modelId="{15B29032-CC6F-4CE0-B6E6-46967CE0A160}" type="sibTrans" cxnId="{8A705D86-1686-4F91-8B72-2C9AD4E8556B}">
      <dgm:prSet/>
      <dgm:spPr/>
      <dgm:t>
        <a:bodyPr/>
        <a:lstStyle/>
        <a:p>
          <a:endParaRPr lang="en-US"/>
        </a:p>
      </dgm:t>
    </dgm:pt>
    <dgm:pt modelId="{1CD9F589-459B-4A19-8438-616F66ABBAE4}">
      <dgm:prSet/>
      <dgm:spPr/>
      <dgm:t>
        <a:bodyPr/>
        <a:lstStyle/>
        <a:p>
          <a:r>
            <a:rPr lang="en-US"/>
            <a:t>•Comparative growth study and visualization in the sameframe of time among different domains</a:t>
          </a:r>
        </a:p>
      </dgm:t>
    </dgm:pt>
    <dgm:pt modelId="{1EB351D8-2945-4CFE-9BCE-1DC9921FD499}" type="parTrans" cxnId="{37DB3191-7C6A-460C-9682-2B7ACB5F34BA}">
      <dgm:prSet/>
      <dgm:spPr/>
      <dgm:t>
        <a:bodyPr/>
        <a:lstStyle/>
        <a:p>
          <a:endParaRPr lang="en-US"/>
        </a:p>
      </dgm:t>
    </dgm:pt>
    <dgm:pt modelId="{17798535-DFF7-42AB-9F63-CC77CDD91317}" type="sibTrans" cxnId="{37DB3191-7C6A-460C-9682-2B7ACB5F34BA}">
      <dgm:prSet/>
      <dgm:spPr/>
      <dgm:t>
        <a:bodyPr/>
        <a:lstStyle/>
        <a:p>
          <a:endParaRPr lang="en-US"/>
        </a:p>
      </dgm:t>
    </dgm:pt>
    <dgm:pt modelId="{9093D1E9-57CB-43D8-9E97-CA662CFC6337}" type="pres">
      <dgm:prSet presAssocID="{E764053A-8F52-490B-B60E-E5B3D123BD94}" presName="root" presStyleCnt="0">
        <dgm:presLayoutVars>
          <dgm:dir/>
          <dgm:resizeHandles val="exact"/>
        </dgm:presLayoutVars>
      </dgm:prSet>
      <dgm:spPr/>
    </dgm:pt>
    <dgm:pt modelId="{C8ACE0C3-F811-4E2F-BF8D-26D168394485}" type="pres">
      <dgm:prSet presAssocID="{F836481E-83E7-4E02-B820-CEF6AB8503B9}" presName="compNode" presStyleCnt="0"/>
      <dgm:spPr/>
    </dgm:pt>
    <dgm:pt modelId="{1375951C-F014-4951-AC9B-1CEFAA109225}" type="pres">
      <dgm:prSet presAssocID="{F836481E-83E7-4E02-B820-CEF6AB8503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7A9E62E-3332-4E48-BB74-C0B9B337983C}" type="pres">
      <dgm:prSet presAssocID="{F836481E-83E7-4E02-B820-CEF6AB8503B9}" presName="spaceRect" presStyleCnt="0"/>
      <dgm:spPr/>
    </dgm:pt>
    <dgm:pt modelId="{BA94DD41-CB75-4E0D-9645-5180BC7E6105}" type="pres">
      <dgm:prSet presAssocID="{F836481E-83E7-4E02-B820-CEF6AB8503B9}" presName="textRect" presStyleLbl="revTx" presStyleIdx="0" presStyleCnt="2">
        <dgm:presLayoutVars>
          <dgm:chMax val="1"/>
          <dgm:chPref val="1"/>
        </dgm:presLayoutVars>
      </dgm:prSet>
      <dgm:spPr/>
    </dgm:pt>
    <dgm:pt modelId="{9D9C7987-429A-463B-9E2D-5BA136080D56}" type="pres">
      <dgm:prSet presAssocID="{15B29032-CC6F-4CE0-B6E6-46967CE0A160}" presName="sibTrans" presStyleCnt="0"/>
      <dgm:spPr/>
    </dgm:pt>
    <dgm:pt modelId="{FC05ADCA-ADDB-4FEC-BA59-36C48B2CE50C}" type="pres">
      <dgm:prSet presAssocID="{1CD9F589-459B-4A19-8438-616F66ABBAE4}" presName="compNode" presStyleCnt="0"/>
      <dgm:spPr/>
    </dgm:pt>
    <dgm:pt modelId="{C64B919E-7BDB-4AD5-8F39-92B150B611A9}" type="pres">
      <dgm:prSet presAssocID="{1CD9F589-459B-4A19-8438-616F66ABBA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9DCC1DE-9C87-4C6F-9654-B976C7EFE2B2}" type="pres">
      <dgm:prSet presAssocID="{1CD9F589-459B-4A19-8438-616F66ABBAE4}" presName="spaceRect" presStyleCnt="0"/>
      <dgm:spPr/>
    </dgm:pt>
    <dgm:pt modelId="{4D148835-093B-4102-A0FE-6935F6AE6C6E}" type="pres">
      <dgm:prSet presAssocID="{1CD9F589-459B-4A19-8438-616F66ABBAE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41B2905-FDBD-41D6-B295-A60A14552014}" type="presOf" srcId="{F836481E-83E7-4E02-B820-CEF6AB8503B9}" destId="{BA94DD41-CB75-4E0D-9645-5180BC7E6105}" srcOrd="0" destOrd="0" presId="urn:microsoft.com/office/officeart/2018/2/layout/IconLabelList"/>
    <dgm:cxn modelId="{23581815-42D3-4934-866A-FB9AB66BF3E1}" type="presOf" srcId="{1CD9F589-459B-4A19-8438-616F66ABBAE4}" destId="{4D148835-093B-4102-A0FE-6935F6AE6C6E}" srcOrd="0" destOrd="0" presId="urn:microsoft.com/office/officeart/2018/2/layout/IconLabelList"/>
    <dgm:cxn modelId="{8A705D86-1686-4F91-8B72-2C9AD4E8556B}" srcId="{E764053A-8F52-490B-B60E-E5B3D123BD94}" destId="{F836481E-83E7-4E02-B820-CEF6AB8503B9}" srcOrd="0" destOrd="0" parTransId="{66D689D9-E000-4114-9CF6-61E156485B3E}" sibTransId="{15B29032-CC6F-4CE0-B6E6-46967CE0A160}"/>
    <dgm:cxn modelId="{37DB3191-7C6A-460C-9682-2B7ACB5F34BA}" srcId="{E764053A-8F52-490B-B60E-E5B3D123BD94}" destId="{1CD9F589-459B-4A19-8438-616F66ABBAE4}" srcOrd="1" destOrd="0" parTransId="{1EB351D8-2945-4CFE-9BCE-1DC9921FD499}" sibTransId="{17798535-DFF7-42AB-9F63-CC77CDD91317}"/>
    <dgm:cxn modelId="{C12FF3A0-F90A-435E-9FBC-D9C501B0AAAA}" type="presOf" srcId="{E764053A-8F52-490B-B60E-E5B3D123BD94}" destId="{9093D1E9-57CB-43D8-9E97-CA662CFC6337}" srcOrd="0" destOrd="0" presId="urn:microsoft.com/office/officeart/2018/2/layout/IconLabelList"/>
    <dgm:cxn modelId="{E78B26C1-25AD-4903-A113-EE64EE9CE0B0}" type="presParOf" srcId="{9093D1E9-57CB-43D8-9E97-CA662CFC6337}" destId="{C8ACE0C3-F811-4E2F-BF8D-26D168394485}" srcOrd="0" destOrd="0" presId="urn:microsoft.com/office/officeart/2018/2/layout/IconLabelList"/>
    <dgm:cxn modelId="{A0E80C24-5329-43D8-9FD6-5D778EF12630}" type="presParOf" srcId="{C8ACE0C3-F811-4E2F-BF8D-26D168394485}" destId="{1375951C-F014-4951-AC9B-1CEFAA109225}" srcOrd="0" destOrd="0" presId="urn:microsoft.com/office/officeart/2018/2/layout/IconLabelList"/>
    <dgm:cxn modelId="{F1B02A83-A462-4545-BE39-542A593BB5DE}" type="presParOf" srcId="{C8ACE0C3-F811-4E2F-BF8D-26D168394485}" destId="{A7A9E62E-3332-4E48-BB74-C0B9B337983C}" srcOrd="1" destOrd="0" presId="urn:microsoft.com/office/officeart/2018/2/layout/IconLabelList"/>
    <dgm:cxn modelId="{4E28A23B-24FC-4448-AC53-30A5B09BBB62}" type="presParOf" srcId="{C8ACE0C3-F811-4E2F-BF8D-26D168394485}" destId="{BA94DD41-CB75-4E0D-9645-5180BC7E6105}" srcOrd="2" destOrd="0" presId="urn:microsoft.com/office/officeart/2018/2/layout/IconLabelList"/>
    <dgm:cxn modelId="{7F87709F-6EBB-4106-BEBA-13A4A9A34BAC}" type="presParOf" srcId="{9093D1E9-57CB-43D8-9E97-CA662CFC6337}" destId="{9D9C7987-429A-463B-9E2D-5BA136080D56}" srcOrd="1" destOrd="0" presId="urn:microsoft.com/office/officeart/2018/2/layout/IconLabelList"/>
    <dgm:cxn modelId="{9D8595F6-FD77-4E0F-B7B4-2D7BCCFF4ED3}" type="presParOf" srcId="{9093D1E9-57CB-43D8-9E97-CA662CFC6337}" destId="{FC05ADCA-ADDB-4FEC-BA59-36C48B2CE50C}" srcOrd="2" destOrd="0" presId="urn:microsoft.com/office/officeart/2018/2/layout/IconLabelList"/>
    <dgm:cxn modelId="{D7162EF0-4EFA-49E9-B2A5-D6CAC9C660D5}" type="presParOf" srcId="{FC05ADCA-ADDB-4FEC-BA59-36C48B2CE50C}" destId="{C64B919E-7BDB-4AD5-8F39-92B150B611A9}" srcOrd="0" destOrd="0" presId="urn:microsoft.com/office/officeart/2018/2/layout/IconLabelList"/>
    <dgm:cxn modelId="{4B3E6C82-4F2A-4AC0-87AC-F6221D24A781}" type="presParOf" srcId="{FC05ADCA-ADDB-4FEC-BA59-36C48B2CE50C}" destId="{49DCC1DE-9C87-4C6F-9654-B976C7EFE2B2}" srcOrd="1" destOrd="0" presId="urn:microsoft.com/office/officeart/2018/2/layout/IconLabelList"/>
    <dgm:cxn modelId="{CF18E7A6-F761-4240-80BC-7DDB8E1F0AAB}" type="presParOf" srcId="{FC05ADCA-ADDB-4FEC-BA59-36C48B2CE50C}" destId="{4D148835-093B-4102-A0FE-6935F6AE6C6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A79D3-0517-48AC-98CD-362AD0510AF4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6AEEB-09FC-4722-AE3A-64B1493B15A8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0" i="0" kern="1200"/>
            <a:t>Aditya Kumar Singh</a:t>
          </a:r>
          <a:endParaRPr lang="en-US" sz="5400" kern="1200"/>
        </a:p>
      </dsp:txBody>
      <dsp:txXfrm>
        <a:off x="0" y="0"/>
        <a:ext cx="6900512" cy="1384035"/>
      </dsp:txXfrm>
    </dsp:sp>
    <dsp:sp modelId="{5A2CB22F-9D00-4FFF-A49F-48A6B0FF0AAE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361CC-FDC3-46EF-B61D-9EE4D8A9E227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0" i="0" kern="1200"/>
            <a:t>Aryan Rajput</a:t>
          </a:r>
          <a:endParaRPr lang="en-US" sz="5400" kern="1200"/>
        </a:p>
      </dsp:txBody>
      <dsp:txXfrm>
        <a:off x="0" y="1384035"/>
        <a:ext cx="6900512" cy="1384035"/>
      </dsp:txXfrm>
    </dsp:sp>
    <dsp:sp modelId="{494F2CA2-AEC7-4C55-BB3F-592E4D96C155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57919-3AE9-4352-8FC9-793EDB3478E7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0" i="0" kern="1200"/>
            <a:t>Javed Mohammed</a:t>
          </a:r>
          <a:endParaRPr lang="en-US" sz="5400" kern="1200"/>
        </a:p>
      </dsp:txBody>
      <dsp:txXfrm>
        <a:off x="0" y="2768070"/>
        <a:ext cx="6900512" cy="1384035"/>
      </dsp:txXfrm>
    </dsp:sp>
    <dsp:sp modelId="{AFEBD86D-DB8F-46D4-BF07-714C08EBE057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6F7AF-07EA-468E-8240-CDA7BBEB5080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0" i="0" kern="1200"/>
            <a:t>Priyanka Ashok Sujgure</a:t>
          </a:r>
          <a:endParaRPr lang="en-US" sz="5400" kern="1200"/>
        </a:p>
      </dsp:txBody>
      <dsp:txXfrm>
        <a:off x="0" y="4152105"/>
        <a:ext cx="6900512" cy="1384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5951C-F014-4951-AC9B-1CEFAA109225}">
      <dsp:nvSpPr>
        <dsp:cNvPr id="0" name=""/>
        <dsp:cNvSpPr/>
      </dsp:nvSpPr>
      <dsp:spPr>
        <a:xfrm>
          <a:off x="1743228" y="70052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4DD41-CB75-4E0D-9645-5180BC7E6105}">
      <dsp:nvSpPr>
        <dsp:cNvPr id="0" name=""/>
        <dsp:cNvSpPr/>
      </dsp:nvSpPr>
      <dsp:spPr>
        <a:xfrm>
          <a:off x="555228" y="31148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•Analyzing trends in each specific entertainment domain.</a:t>
          </a:r>
        </a:p>
      </dsp:txBody>
      <dsp:txXfrm>
        <a:off x="555228" y="3114898"/>
        <a:ext cx="4320000" cy="720000"/>
      </dsp:txXfrm>
    </dsp:sp>
    <dsp:sp modelId="{C64B919E-7BDB-4AD5-8F39-92B150B611A9}">
      <dsp:nvSpPr>
        <dsp:cNvPr id="0" name=""/>
        <dsp:cNvSpPr/>
      </dsp:nvSpPr>
      <dsp:spPr>
        <a:xfrm>
          <a:off x="6819228" y="70052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48835-093B-4102-A0FE-6935F6AE6C6E}">
      <dsp:nvSpPr>
        <dsp:cNvPr id="0" name=""/>
        <dsp:cNvSpPr/>
      </dsp:nvSpPr>
      <dsp:spPr>
        <a:xfrm>
          <a:off x="5631228" y="31148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•Comparative growth study and visualization in the sameframe of time among different domains</a:t>
          </a:r>
        </a:p>
      </dsp:txBody>
      <dsp:txXfrm>
        <a:off x="5631228" y="3114898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86FC-845D-4FAE-B911-066CBCA6D0C7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9E814-C33A-43F2-AD38-471023556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34D7-5010-4B9E-8951-5A151930C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062F0-D9C8-4A45-BF3B-F98F794A2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0BC59-0861-4DDB-958C-6CB9929B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029CA-9F90-45EE-A8AF-124BC0CD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2C862-993F-4823-98E1-F6F705BA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93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B64-1077-4317-9534-D683108F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0ECAC-F5FC-4C09-A2CA-A65D791D4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6AB6C-A985-4307-8AD6-931FDA6D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DEED-B5FA-4C9B-A953-B8414D27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0A600-3C7A-4A5E-843D-1191E20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34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82FAF-884F-49B2-B0B9-FF174C746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4E180-5A18-4FBA-87E5-31693F7CC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561E3-35BD-417D-A681-7FFA44E7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20462-ED68-4927-9F36-E40CA0DC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93F92-503E-45D4-87EB-7CF104CC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48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4/27/2021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44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42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4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5B7A-B885-49AB-9909-B497901F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B451-284F-40E4-A9DD-B81851F5A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9561D-14A3-4977-A8A1-8D9E3BC0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E8D85-D58B-4A3E-923F-60F15B1E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824F6-25E2-4C86-B8CC-D624AAE6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61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637-D61B-4F46-A1EA-F4D369A9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C8AF4-C50D-4351-8EA2-F3FE85AE3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00DF4-AB6C-4C9E-964D-754D254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B876A-106A-40C1-814E-929E9C2D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F001E-51C3-4407-85C6-90BE48F4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4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3026-4534-4D39-8485-58738648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547F-13A6-4075-9AA1-ED1AEF686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A9AD1-EB7F-4AD6-AA64-DA1C2FC20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C6F1C-5CB4-45C2-801B-AA1D4E09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B0889-2E2B-414D-BD9A-92F16695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AACB5-705A-4E24-AF3E-3500CC19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7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51B5-9277-4414-AC98-83DD5AE8C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5FE89-5FCB-42AB-9617-308A2C38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AAE0E-E74A-4F8E-96AE-DF9ACA0A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B0F4A-E464-447D-AF4E-A0C342C8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B209F-A1E0-4C52-883B-F43721D93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D304B-58A2-4E28-B405-B6F7EA50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486AA-86FD-40FB-8E93-19B88C14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87C7C-FB2B-4C2A-8D64-933A10AA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28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39FC-B8CD-4AAC-BD98-F5681C0C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ECFBF-05AE-4963-A05B-57F963E3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340C0-29F2-4B2E-B6A6-11501B2C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4492B-AC82-41F7-904E-E993F30E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77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AD305-C84D-4A9B-8E61-6ECC6C66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61529-8142-46B9-A58E-247D86D7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67F92-D047-457A-A0FF-62058C7A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81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2C61-F1BC-4FAF-AB23-A13F04FB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8E977-7D40-4012-9F9C-72B62A08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2F6E0-E35D-4DE4-B598-F6885299A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A35DC-AC9F-4AF5-94F3-BBBC28D8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7A0CE-3A8A-4DC5-9F9E-5E098CD01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CB71C-9010-4949-B0EB-07D07B9F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24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3F50D-ED4A-4E92-A011-A8ADFE80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B1D06A-C25E-4222-9316-736290683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5853-BF95-4E02-B784-D97927A78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E3059-3EC5-44D0-921B-97E4B2C44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D64E4-4A5C-4EFD-A25C-C0838828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765A5-C61B-4263-8C1F-DC7F71D4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45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43FF6-770E-4DCF-899E-0A303FFF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1BE02-BF6D-4248-831D-05C6865C0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B35D5-740A-48FC-9C06-1F8F10775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9811-01E2-4D7E-BFDD-433AFB86F86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9141-171F-4B27-AD08-C8FE11337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036E0-468C-4314-B4F9-BE6327BBB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CD2B4-450B-4C57-9F3F-EBF830BFE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15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12D400-D255-4F60-BD80-92B9F10F54E2}"/>
              </a:ext>
            </a:extLst>
          </p:cNvPr>
          <p:cNvSpPr txBox="1">
            <a:spLocks/>
          </p:cNvSpPr>
          <p:nvPr/>
        </p:nvSpPr>
        <p:spPr>
          <a:xfrm>
            <a:off x="677119" y="810623"/>
            <a:ext cx="4429556" cy="34157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600">
                <a:solidFill>
                  <a:schemeClr val="bg1"/>
                </a:solidFill>
                <a:latin typeface="Arial" panose="020B0604020202020204" pitchFamily="34" charset="0"/>
              </a:rPr>
              <a:t>Comprehensive Analysis on Consumption of Entertainment Sources</a:t>
            </a:r>
            <a:endParaRPr lang="en-IN" sz="4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C1DCB-6736-427F-BEAD-BCFFE3E2A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5" t="-5178" r="1217" b="77"/>
          <a:stretch/>
        </p:blipFill>
        <p:spPr>
          <a:xfrm>
            <a:off x="6359308" y="125836"/>
            <a:ext cx="4833901" cy="6291742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F6E03-4C56-4FCD-9570-7158D0D7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Choosing Music 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A1C34-4AE8-4143-9DEA-E8D2EA87FB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1246" y="2368296"/>
            <a:ext cx="4607052" cy="3502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Spotify is streaming service which gives subscribers instant access to millions of songs. Spotify has the best music discovery algorithms and the slickest, snappiest user interface.</a:t>
            </a:r>
          </a:p>
          <a:p>
            <a:r>
              <a:rPr lang="en-US" sz="1800" dirty="0">
                <a:solidFill>
                  <a:schemeClr val="tx1"/>
                </a:solidFill>
              </a:rPr>
              <a:t>Spotify has 155 million premium subscribers worldwide.</a:t>
            </a:r>
          </a:p>
          <a:p>
            <a:r>
              <a:rPr lang="en-US" sz="1800" dirty="0">
                <a:solidFill>
                  <a:schemeClr val="tx1"/>
                </a:solidFill>
              </a:rPr>
              <a:t>Spotify's subscriber base has increased dramatically in the last few years and has more than doubled since early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4317B-E441-4763-8F69-1DD86D1E5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2" r="7171" b="3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CE6CD-41E3-438A-9B7E-D0665EBE5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8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A0AA-1477-47F5-8AFF-E2513DF3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API Output and Data Extraction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8D937-4C39-4F35-BD09-B343CE12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59" y="1387551"/>
            <a:ext cx="5455917" cy="30657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900B9-9D1C-4D34-B45B-E7CC3CB9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7" y="2651808"/>
            <a:ext cx="5455917" cy="2591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49CE6-12D0-4895-AA8E-898D0953A79F}"/>
              </a:ext>
            </a:extLst>
          </p:cNvPr>
          <p:cNvSpPr txBox="1"/>
          <p:nvPr/>
        </p:nvSpPr>
        <p:spPr>
          <a:xfrm>
            <a:off x="6445073" y="6040984"/>
            <a:ext cx="482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 used to extract data from JSON objects.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546C7-BB32-4257-B00B-E9345180B939}"/>
              </a:ext>
            </a:extLst>
          </p:cNvPr>
          <p:cNvSpPr txBox="1"/>
          <p:nvPr/>
        </p:nvSpPr>
        <p:spPr>
          <a:xfrm>
            <a:off x="396882" y="5561901"/>
            <a:ext cx="52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 data was nested and complex.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1EB70B-67C1-4DA2-A02D-F7774740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59" y="4683458"/>
            <a:ext cx="4876800" cy="12477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9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3379-9FF9-4F85-8E16-83D645F4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74AFE-7179-42E3-A400-E4540EBA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2" y="1575945"/>
            <a:ext cx="6394569" cy="4586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B164DD-A243-4CD7-A908-3960BEBE38E5}"/>
              </a:ext>
            </a:extLst>
          </p:cNvPr>
          <p:cNvSpPr txBox="1"/>
          <p:nvPr/>
        </p:nvSpPr>
        <p:spPr>
          <a:xfrm>
            <a:off x="7398326" y="1897349"/>
            <a:ext cx="415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Genre was not included in JSON output, I had to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spotify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API to get genre by using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ArtistID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then merge with original Dataset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65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F211-B700-4BCA-BA8A-542F97F9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CDA59-C230-4F05-925E-A4125274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26" y="1850086"/>
            <a:ext cx="4512517" cy="243266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2C02256-6D2F-405A-AF01-165F89042376}"/>
              </a:ext>
            </a:extLst>
          </p:cNvPr>
          <p:cNvSpPr/>
          <p:nvPr/>
        </p:nvSpPr>
        <p:spPr>
          <a:xfrm>
            <a:off x="5486400" y="2910980"/>
            <a:ext cx="1157681" cy="419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0871-3EAB-4C7F-863A-B1521ACA1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5"/>
          <a:stretch/>
        </p:blipFill>
        <p:spPr>
          <a:xfrm>
            <a:off x="6726773" y="1850086"/>
            <a:ext cx="4992648" cy="2155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2F082-BAB0-4DED-BE82-A02BC661667B}"/>
              </a:ext>
            </a:extLst>
          </p:cNvPr>
          <p:cNvSpPr txBox="1"/>
          <p:nvPr/>
        </p:nvSpPr>
        <p:spPr>
          <a:xfrm>
            <a:off x="771787" y="4957894"/>
            <a:ext cx="5872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Includes non- relevant columns drop, null values removal, duplicates removal.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659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C414-621A-49A7-B7FF-587DDAE1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plots to support our analysis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42163-9EF1-4E6C-B386-5BC7F76D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28461"/>
            <a:ext cx="7029450" cy="5248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11089-F803-4F5B-963E-F0E49456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1742936"/>
            <a:ext cx="4292307" cy="41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FF28D-83F3-40AB-8E80-7341E3BE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3C22F-C508-4889-AEA9-546BBB61D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RAWG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3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3423-D938-4F3A-945D-D7B77C4E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RAWG API Output and Data Extraction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6FF378-C8E0-4983-82F5-42D0F27B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3"/>
          <a:stretch/>
        </p:blipFill>
        <p:spPr>
          <a:xfrm>
            <a:off x="601526" y="1512418"/>
            <a:ext cx="3011977" cy="47264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551873-3542-4046-99AB-28C1078374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306839" y="1984691"/>
            <a:ext cx="7065805" cy="3572048"/>
          </a:xfrm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387148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0D6564-D31E-469D-8603-E112A307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8" y="366906"/>
            <a:ext cx="7811098" cy="43937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3C28A65-894D-4049-A4C7-04B2FADB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930" y="366906"/>
            <a:ext cx="2571750" cy="9334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3F2D418-EDA4-4AFC-AB90-84604A86D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08" y="5026646"/>
            <a:ext cx="6076950" cy="11525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2A8DF-D0B5-436C-9E61-ADD889C43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67" y="4994010"/>
            <a:ext cx="4467225" cy="685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70107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BCD8-B168-445F-9BD4-CCFF3DFB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to view genre and games relationship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E7145-9361-4DD1-A3F2-3C09112B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83" y="1928862"/>
            <a:ext cx="3944651" cy="385291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46DB9-A9CD-46B1-820D-893E1B7D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945" y="1928862"/>
            <a:ext cx="4674664" cy="385291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396037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7425-22A5-4ED8-85C9-90AFF659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growth of games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2D0C22D-3CA4-4E8C-B8AF-1BB90968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31" y="2134497"/>
            <a:ext cx="9124338" cy="344443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150394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1D694-1239-4660-AB63-38A5187D0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Members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8A79956A-84FA-4CDA-8638-78FF733DA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825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105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8D247-0885-4FD4-82A9-FCF76C4E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BC64-43AD-4077-A05F-BEAA77189C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77422"/>
            <a:ext cx="11652504" cy="510793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Entertainment and art have power. Our culture is molded more so by entertainment than any other influence.</a:t>
            </a:r>
          </a:p>
          <a:p>
            <a:r>
              <a:rPr lang="en-US" sz="1800" dirty="0">
                <a:solidFill>
                  <a:schemeClr val="tx1"/>
                </a:solidFill>
              </a:rPr>
              <a:t>In earlier days people use books for the entertainment purpose but as years are being passed, the trend has been decreasing gradually.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This project aims to analyze the different categories of books ranked by NYT Bestsellers based on their publications</a:t>
            </a:r>
            <a:r>
              <a:rPr lang="en-IN" sz="1800" dirty="0">
                <a:solidFill>
                  <a:schemeClr val="tx1"/>
                </a:solidFill>
              </a:rPr>
              <a:t> from the year 2008-2018.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0CBA2-057E-4FC8-903C-513D2B2D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109" y="3076575"/>
            <a:ext cx="7247782" cy="35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51AC-1FC2-42DC-B869-7A02B993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Gathering &amp; JSON Input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64C58-A008-4E28-A08D-43558E571C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611" y="1710815"/>
            <a:ext cx="11809343" cy="497406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New York Times Bestseller List(NYTBL) is the most inﬂuential and prominent lists of the best selling books in the United States.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It holds 10,000 records which contains information about Authors, Rankings, Prices, Published date etc.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Between the two sources, we were able to obtain basic description for the books such as ISBN, author, short descriptions.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1BA889B-2815-448F-AC09-99B73BC3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3298968"/>
            <a:ext cx="7229269" cy="31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7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670A-87D8-42C7-93AD-58B14513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Pre-Proces</a:t>
            </a:r>
            <a:r>
              <a:rPr lang="en-US" dirty="0"/>
              <a:t>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3DA3-0991-44B1-AA75-FAD5655ACC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652504" cy="554224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Data Extraction:  Retrieved the data from Kaggle and pushed the data into MongoDB Database and saved it in the JSON format.</a:t>
            </a:r>
          </a:p>
          <a:p>
            <a:r>
              <a:rPr lang="en-IN" sz="1800" dirty="0">
                <a:solidFill>
                  <a:schemeClr val="tx1"/>
                </a:solidFill>
              </a:rPr>
              <a:t>Data Cleaning:  Converted fields from one data type to another where required, examined null values in various fields, excluded duplicates, and eliminated irrelevant data. </a:t>
            </a:r>
          </a:p>
          <a:p>
            <a:r>
              <a:rPr lang="en-IN" sz="1800" dirty="0">
                <a:solidFill>
                  <a:schemeClr val="tx1"/>
                </a:solidFill>
              </a:rPr>
              <a:t>Data Transformation: Transferred cleaned data from the Database to the required source destination (</a:t>
            </a:r>
            <a:r>
              <a:rPr lang="en-IN" sz="1800" dirty="0" err="1">
                <a:solidFill>
                  <a:schemeClr val="tx1"/>
                </a:solidFill>
              </a:rPr>
              <a:t>Postgre</a:t>
            </a:r>
            <a:r>
              <a:rPr lang="en-IN" sz="1800" dirty="0">
                <a:solidFill>
                  <a:schemeClr val="tx1"/>
                </a:solidFill>
              </a:rPr>
              <a:t> SQL).</a:t>
            </a:r>
          </a:p>
        </p:txBody>
      </p:sp>
    </p:spTree>
    <p:extLst>
      <p:ext uri="{BB962C8B-B14F-4D97-AF65-F5344CB8AC3E}">
        <p14:creationId xmlns:p14="http://schemas.microsoft.com/office/powerpoint/2010/main" val="4280264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F903-D014-4542-BA41-75FD037F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C74524-E495-41B1-8598-25025DFB40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9750" y="1550652"/>
            <a:ext cx="10903567" cy="4033401"/>
          </a:xfrm>
        </p:spPr>
      </p:pic>
    </p:spTree>
    <p:extLst>
      <p:ext uri="{BB962C8B-B14F-4D97-AF65-F5344CB8AC3E}">
        <p14:creationId xmlns:p14="http://schemas.microsoft.com/office/powerpoint/2010/main" val="1226763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D51D-3F71-4974-AF67-2C56874B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Top 15 Authors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ABED423-5619-4CB5-BC52-1C27A25052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9750" y="1713390"/>
            <a:ext cx="10335396" cy="4208015"/>
          </a:xfrm>
        </p:spPr>
      </p:pic>
    </p:spTree>
    <p:extLst>
      <p:ext uri="{BB962C8B-B14F-4D97-AF65-F5344CB8AC3E}">
        <p14:creationId xmlns:p14="http://schemas.microsoft.com/office/powerpoint/2010/main" val="1967797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0302-6E74-4C8A-A1CE-5B233DA1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5"/>
            <a:ext cx="8782591" cy="617265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Popular books that lasted more days on the list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1464BE-6D5A-4840-B38B-FD1202A6212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9750" y="1633491"/>
            <a:ext cx="11311939" cy="4412202"/>
          </a:xfrm>
        </p:spPr>
      </p:pic>
    </p:spTree>
    <p:extLst>
      <p:ext uri="{BB962C8B-B14F-4D97-AF65-F5344CB8AC3E}">
        <p14:creationId xmlns:p14="http://schemas.microsoft.com/office/powerpoint/2010/main" val="4214432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EE85-11C7-49A4-AF57-3FF67F0F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Environment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1C74B-15AC-4BB4-A729-1CF9A8F7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6" y="1510063"/>
            <a:ext cx="3206768" cy="2075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3AB57-9842-44DF-AD4C-3CBC4E6E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705" y="1833811"/>
            <a:ext cx="6599682" cy="1751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49D23-D58A-4EF3-92C1-94E3504A5511}"/>
              </a:ext>
            </a:extLst>
          </p:cNvPr>
          <p:cNvSpPr txBox="1"/>
          <p:nvPr/>
        </p:nvSpPr>
        <p:spPr>
          <a:xfrm>
            <a:off x="620086" y="4331114"/>
            <a:ext cx="979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EC2 instance is created to host Postgres DB on AWS cloud.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40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D8BB-F666-4A95-B2EC-A86FAD1A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push to </a:t>
            </a:r>
            <a:r>
              <a:rPr lang="en-US" dirty="0" err="1"/>
              <a:t>postgreSQL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86573A6-3011-479E-A0CB-FFF6B6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255527"/>
            <a:ext cx="8995226" cy="412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F11E4-8698-4693-9122-72498D8E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79631"/>
            <a:ext cx="11188977" cy="7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9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23B36-734E-41D5-817B-1A35C2F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 table view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5A8D2A3-7576-4D1A-84E0-66F937EA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56468"/>
            <a:ext cx="6422518" cy="46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34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10DFA-CCA2-48D1-B2BC-4D102F86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and Combining all datasets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6ABFC-BA19-4BD0-9BC7-5E14D3BF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232" y="3429000"/>
            <a:ext cx="5004659" cy="3187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537A4-5972-4645-8765-D45B9E318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2190750"/>
            <a:ext cx="4786313" cy="3335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6225BA-104C-4AAF-83FB-94DA6D26687E}"/>
              </a:ext>
            </a:extLst>
          </p:cNvPr>
          <p:cNvSpPr txBox="1"/>
          <p:nvPr/>
        </p:nvSpPr>
        <p:spPr>
          <a:xfrm>
            <a:off x="776287" y="1485900"/>
            <a:ext cx="1104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and Append operations were performed to group data together.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986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1386-4CC9-49AC-80DD-30E874F6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57" y="683713"/>
            <a:ext cx="9556243" cy="735711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Reason For Selecting Movies, Music, Games and Books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439006-8492-42AC-8F95-FA101138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457" y="1846127"/>
            <a:ext cx="5770880" cy="43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lobal Internet usage - Wikipedia">
            <a:extLst>
              <a:ext uri="{FF2B5EF4-FFF2-40B4-BE49-F238E27FC236}">
                <a16:creationId xmlns:a16="http://schemas.microsoft.com/office/drawing/2014/main" id="{1F9AF063-2396-4F1C-8CAC-30F69223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11" y="1846127"/>
            <a:ext cx="5381614" cy="430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874DC-4DF5-4E87-B08F-17043D7FE568}"/>
              </a:ext>
            </a:extLst>
          </p:cNvPr>
          <p:cNvSpPr txBox="1"/>
          <p:nvPr/>
        </p:nvSpPr>
        <p:spPr>
          <a:xfrm>
            <a:off x="6381750" y="1228725"/>
            <a:ext cx="4048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Internet Growth is the driving force behind entertainment industry.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732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0F7C-8AA0-45C4-A02A-088BB9D3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C2C2C"/>
                </a:solidFill>
              </a:rPr>
              <a:t>Results</a:t>
            </a:r>
            <a:r>
              <a:rPr lang="en-US" sz="2800" dirty="0">
                <a:solidFill>
                  <a:srgbClr val="2C2C2C"/>
                </a:solidFill>
              </a:rPr>
              <a:t> &amp; Final Visualization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C3332F-9284-4BD4-84A4-09E14E1A8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"/>
          <a:stretch/>
        </p:blipFill>
        <p:spPr bwMode="auto">
          <a:xfrm>
            <a:off x="3039131" y="1658762"/>
            <a:ext cx="6113738" cy="4332463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918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A01-0063-4D59-AC7E-16F1D52C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736968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all entertainment sources yearly growth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8596F4-501D-476C-B9CB-F1E42242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9696" y="1791854"/>
            <a:ext cx="8512608" cy="461809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491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D936-5A82-4F06-A64C-B07275E9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7C47F-911C-4771-A65A-1432B037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799590"/>
            <a:ext cx="9563100" cy="43529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4019050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5178-DC88-4CEC-A380-D26E162E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 of the data distribution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9696F4-052A-46AE-AA5C-AF029B848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8602" y="1258443"/>
            <a:ext cx="7634795" cy="515150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76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659E-27D0-43AF-9000-8D8DA8D9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3EBFF-8CDD-48C0-BD50-ED784029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75" y="1351684"/>
            <a:ext cx="8958263" cy="49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23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626620-6531-4C0C-AD33-7F5E1CAF2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2902998"/>
            <a:ext cx="6876288" cy="6747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highlight>
                  <a:srgbClr val="D24726"/>
                </a:highlight>
              </a:rPr>
              <a:t>Thank You</a:t>
            </a:r>
            <a:endParaRPr lang="en-IN" dirty="0">
              <a:solidFill>
                <a:schemeClr val="bg2"/>
              </a:solidFill>
              <a:highlight>
                <a:srgbClr val="D247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354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FF730-C369-49C2-AFCA-9265C6B7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research question 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4463DE-17EC-4265-B105-FAF0F9EB24A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18077688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3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F386-A210-42D0-B397-A9F386AA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Flow Chart</a:t>
            </a:r>
            <a:endParaRPr lang="en-IN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AF059C3-867B-4D3A-BF13-1FFEFFB1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07212"/>
            <a:ext cx="9477375" cy="51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6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A0B00-2120-4B45-AE7E-CA381F3F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Searching the appropriate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840AC-76C0-4DA6-81AE-779A476FE782}"/>
              </a:ext>
            </a:extLst>
          </p:cNvPr>
          <p:cNvSpPr txBox="1"/>
          <p:nvPr/>
        </p:nvSpPr>
        <p:spPr>
          <a:xfrm>
            <a:off x="632258" y="2163475"/>
            <a:ext cx="513641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category Movies have several options to choose data from.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most popular once are as mentioned above.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Out of all these API’s </a:t>
            </a:r>
            <a:r>
              <a:rPr lang="en-US" dirty="0" err="1"/>
              <a:t>TMDb</a:t>
            </a:r>
            <a:r>
              <a:rPr lang="en-US" dirty="0"/>
              <a:t> provides free access to data and ability to choose data randomly.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After generating the “API Key” data is fetched from the API.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 records per hit are fetched.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F39D72-D259-42FC-8FDD-DABA98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7539"/>
          <a:stretch/>
        </p:blipFill>
        <p:spPr>
          <a:xfrm>
            <a:off x="6323565" y="52160"/>
            <a:ext cx="5334000" cy="211131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F04DF3-478C-41E5-9504-599F85A58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4" r="2" b="11462"/>
          <a:stretch/>
        </p:blipFill>
        <p:spPr>
          <a:xfrm>
            <a:off x="6303109" y="4570184"/>
            <a:ext cx="5136416" cy="2033116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DEFA8E-DA7D-4E25-987F-94C619848A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7966"/>
          <a:stretch/>
        </p:blipFill>
        <p:spPr>
          <a:xfrm>
            <a:off x="6322157" y="2288006"/>
            <a:ext cx="5136417" cy="203311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E1CCBAB-B73B-43B3-B640-671A62937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3B1CF92E-2B5D-487A-A899-BB649820A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E7354EA5-24E3-4F7E-933A-53A274ADA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0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6D8-5CA8-4204-9F85-EED0F757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B1B016-788D-4F97-872A-CE4A7722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5724"/>
            <a:ext cx="6267450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5D3753-C398-407E-AD4A-9A79B31951DD}"/>
              </a:ext>
            </a:extLst>
          </p:cNvPr>
          <p:cNvSpPr txBox="1"/>
          <p:nvPr/>
        </p:nvSpPr>
        <p:spPr>
          <a:xfrm>
            <a:off x="6753225" y="1621950"/>
            <a:ext cx="5391150" cy="127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Original data consists of Genre Id’s instead of genre.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Replacing the Id’s from the Genre table available in the 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C88EE1-B43A-4C8F-9571-905B8E95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02" y="5465285"/>
            <a:ext cx="8239125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E831B-3009-4678-9EC7-266E440B7FFA}"/>
              </a:ext>
            </a:extLst>
          </p:cNvPr>
          <p:cNvSpPr txBox="1"/>
          <p:nvPr/>
        </p:nvSpPr>
        <p:spPr>
          <a:xfrm>
            <a:off x="190500" y="4003200"/>
            <a:ext cx="5391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Creation of Data Frame using Pandas library.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 “year” is the key field to </a:t>
            </a:r>
            <a:r>
              <a:rPr lang="en-US" dirty="0" err="1"/>
              <a:t>analyse</a:t>
            </a:r>
            <a:r>
              <a:rPr lang="en-US" dirty="0"/>
              <a:t> the aim of this project extracting the year from  column “</a:t>
            </a:r>
            <a:r>
              <a:rPr lang="en-US" dirty="0" err="1"/>
              <a:t>released_date</a:t>
            </a:r>
            <a:r>
              <a:rPr lang="en-US" dirty="0"/>
              <a:t>”.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315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2A76-428B-48D6-860E-A14584BF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453B8-4BF3-4C61-B35D-540B9F08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196691"/>
            <a:ext cx="10963275" cy="699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4EF67C-9AAD-4ECF-8446-DE7205AB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4807306"/>
            <a:ext cx="2762250" cy="50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D2D59-CD7B-4D0F-8076-8001FECA3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0" y="6223513"/>
            <a:ext cx="6915150" cy="29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7DB863-57A5-4CF4-B687-DB323490BC04}"/>
              </a:ext>
            </a:extLst>
          </p:cNvPr>
          <p:cNvSpPr txBox="1"/>
          <p:nvPr/>
        </p:nvSpPr>
        <p:spPr>
          <a:xfrm>
            <a:off x="438150" y="1358386"/>
            <a:ext cx="5610225" cy="127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important steps performed in data cleaning are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Dropping not required columns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Removing duplicates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Deleting records having 0 or missing values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5797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12DF-5C5D-4446-9CA0-60377D76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93" y="642573"/>
            <a:ext cx="6877119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the structured data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A95E-91AE-44DC-9743-6C55111F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53137"/>
            <a:ext cx="5181600" cy="1961563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A4976E-E245-404D-9330-3BF4CFD18F5A}"/>
              </a:ext>
            </a:extLst>
          </p:cNvPr>
          <p:cNvSpPr txBox="1"/>
          <p:nvPr/>
        </p:nvSpPr>
        <p:spPr>
          <a:xfrm>
            <a:off x="371475" y="4095749"/>
            <a:ext cx="6562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bar chart represents the movies produced over the years have increased showing a  decrease in 2021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assume that the reason for this is the global pandemic.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highest consumed genre for movies are Comedy, Drama and Action as shown in the pie 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9099DC-D810-45E9-B679-33B79EBB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740115"/>
            <a:ext cx="4380762" cy="42810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89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705</Words>
  <Application>Microsoft Office PowerPoint</Application>
  <PresentationFormat>Widescreen</PresentationFormat>
  <Paragraphs>76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Project Members</vt:lpstr>
      <vt:lpstr>Reason For Selecting Movies, Music, Games and Books </vt:lpstr>
      <vt:lpstr>The research question :</vt:lpstr>
      <vt:lpstr>Project Flow Chart</vt:lpstr>
      <vt:lpstr>Searching the appropriate API</vt:lpstr>
      <vt:lpstr>Data Transformation</vt:lpstr>
      <vt:lpstr>Data Cleaning</vt:lpstr>
      <vt:lpstr>Analysis of the structured data </vt:lpstr>
      <vt:lpstr>Choosing Music Dataset</vt:lpstr>
      <vt:lpstr>Spotify API Output and Data Extraction</vt:lpstr>
      <vt:lpstr>Data Transformation</vt:lpstr>
      <vt:lpstr>Data Cleaning</vt:lpstr>
      <vt:lpstr>Individual plots to support our analysis </vt:lpstr>
      <vt:lpstr>RAWG </vt:lpstr>
      <vt:lpstr>RAWG API Output and Data Extraction</vt:lpstr>
      <vt:lpstr>PowerPoint Presentation</vt:lpstr>
      <vt:lpstr>Plots to view genre and games relationship</vt:lpstr>
      <vt:lpstr>Annual growth of games</vt:lpstr>
      <vt:lpstr>Books Introduction</vt:lpstr>
      <vt:lpstr>Data Gathering &amp; JSON Input</vt:lpstr>
      <vt:lpstr>Data Pre-Processing</vt:lpstr>
      <vt:lpstr>Clean Data</vt:lpstr>
      <vt:lpstr>Top 15 Authors</vt:lpstr>
      <vt:lpstr>Popular books that lasted more days on the list</vt:lpstr>
      <vt:lpstr>AWS Environment</vt:lpstr>
      <vt:lpstr>Data push to postgreSQL</vt:lpstr>
      <vt:lpstr>Postgres table view</vt:lpstr>
      <vt:lpstr>Importing and Combining all datasets</vt:lpstr>
      <vt:lpstr>Results &amp; Final Visualization</vt:lpstr>
      <vt:lpstr>Comparison of all entertainment sources yearly growth</vt:lpstr>
      <vt:lpstr>Line chart</vt:lpstr>
      <vt:lpstr>Violin plot of the data distribution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 Rajput</dc:creator>
  <cp:lastModifiedBy>Aditya Kumar Singh</cp:lastModifiedBy>
  <cp:revision>21</cp:revision>
  <dcterms:created xsi:type="dcterms:W3CDTF">2021-04-26T18:29:18Z</dcterms:created>
  <dcterms:modified xsi:type="dcterms:W3CDTF">2021-04-27T12:59:42Z</dcterms:modified>
</cp:coreProperties>
</file>